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79" r:id="rId5"/>
    <p:sldId id="280" r:id="rId6"/>
    <p:sldId id="281" r:id="rId7"/>
    <p:sldId id="283" r:id="rId8"/>
    <p:sldId id="282" r:id="rId9"/>
    <p:sldId id="262" r:id="rId10"/>
    <p:sldId id="263" r:id="rId11"/>
    <p:sldId id="266" r:id="rId12"/>
    <p:sldId id="267" r:id="rId13"/>
    <p:sldId id="269" r:id="rId14"/>
    <p:sldId id="270" r:id="rId15"/>
    <p:sldId id="271" r:id="rId16"/>
    <p:sldId id="272" r:id="rId17"/>
    <p:sldId id="264" r:id="rId18"/>
    <p:sldId id="278" r:id="rId19"/>
    <p:sldId id="277" r:id="rId20"/>
    <p:sldId id="284" r:id="rId21"/>
    <p:sldId id="274" r:id="rId22"/>
    <p:sldId id="275" r:id="rId23"/>
    <p:sldId id="276" r:id="rId24"/>
    <p:sldId id="265" r:id="rId25"/>
    <p:sldId id="268" r:id="rId26"/>
    <p:sldId id="257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5833" autoAdjust="0"/>
  </p:normalViewPr>
  <p:slideViewPr>
    <p:cSldViewPr snapToGrid="0">
      <p:cViewPr varScale="1">
        <p:scale>
          <a:sx n="98" d="100"/>
          <a:sy n="98" d="100"/>
        </p:scale>
        <p:origin x="240" y="9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" Type="http://schemas.openxmlformats.org/officeDocument/2006/relationships/slide" Target="slides/slide3.xml"/><Relationship Id="rId21" Type="http://schemas.openxmlformats.org/officeDocument/2006/relationships/slide" Target="slides/slide22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1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50A6-D22F-DEC2-3830-3C9F19246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560D7-0902-4D0A-8F04-D74F3A8E3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1EA9-6E3D-0D5A-30E6-C26E5E6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1CE6-8209-B942-24EB-74AC288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B156-8EE5-B2B5-9C31-A771453C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93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8C2-CC75-6C08-5881-4C7CCEA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02F9-6BC6-BC38-0AD3-6A76C61D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68BC-CC11-6319-B0C4-9FDEED82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F8C9-EC87-7C2F-3F24-748F8F9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99C9-34E4-A9C2-0B17-E0A466F2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24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DDCD4-EF08-E8AC-8282-41009F823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87E83-5623-370C-2F01-DDBD202C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433D-47FD-C229-091D-25671BDB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64E6-5A18-CAFD-5050-1B0DB70C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B15F-1C61-DA58-C240-8FBF378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2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3724-4CCB-6470-C853-0A26C24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E823-5D23-41D9-56EB-5794CC5E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4F5-D247-686F-A18D-0F918128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2096-95EA-3C6A-9BF8-3B16E002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2A423-D21E-B4DA-9D50-A1426CF7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4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F712-A285-422C-A977-C8543532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96A3F-0380-A666-A09C-21D279647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FD54-A8B2-570A-3F54-736F9F7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A1C9C-A4BF-629B-504F-97C0108C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2C75-B6F5-B576-AF64-F3CB012B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3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2C8C-C6E8-5191-065F-E71A735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01A8-9826-4ECF-7EE9-7046F14F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14074-7390-DF1F-33A8-731BA39CD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1B23-ED78-AD72-686F-545C1F95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A9EA1-EF26-5F9B-E540-6B6011E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43506-16A6-9A7A-3482-0FBF686C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92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234-D806-ECD7-FE86-9243BA54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A070-8F86-91F5-2A0C-45DC7C60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1BB3-5EED-A30C-31B0-9C790677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7D6C-AE45-16DB-4BD7-CE9D405D0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0731D-716B-ADFC-6D02-30D69A03D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CB5E-E429-C5B5-62CD-60BE085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9594E-7255-1D2F-2199-20E8E0E7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4A9A1-6D15-B31E-6FC2-314C2BF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81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A2F-69EC-FB11-3F51-994FE189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94ADD-3EED-DF8B-DBC6-8C31757C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DE276-94F8-6B58-EB6B-5421B5F5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00ED3-BC22-F159-3DB5-84A6E135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8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CC278-64E0-5746-FCB9-055CDDC4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6682-5932-B4EC-E27B-CE2021C5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DFAF-2FCE-B088-34EA-3EB55F47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9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B96-DECD-9AF6-F5F9-1A5D54D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98D-9DFF-FCC8-4744-8681A3B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F92EA-C6ED-9B81-8CA7-13CDE399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02314-6B06-6AF7-7C25-15975804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EC9C8-0D04-B886-9D04-1DCA344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7EDD-1690-D7C0-B44A-08BBEAA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7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C12-2A63-7850-D257-72E3F0A5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0BC97-D42E-C0E3-66F8-660AC7068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B52DF-5551-F9BE-87A5-FBFDB676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2F82-3174-02AE-9FF9-2AEFA26A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4D02-9DD6-B9E2-C381-2C8669A2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5CFB-C322-E5CD-0666-D60812E7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22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E1781-FCD2-58A1-7C87-44F67D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5D47-54E6-74A6-30EF-77C680DE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9D02-B1FF-33D2-ADED-2836E2905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B98F1-A496-441E-8ECA-350501FEB0A1}" type="datetimeFigureOut">
              <a:rPr lang="es-ES" smtClean="0"/>
              <a:t>22/02/2024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76DC-E461-DB02-98BC-F6BBDD61F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AC10-E49F-3085-5351-AAB1147B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0.png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9F19-A500-C4F1-000A-C597C1578E8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CMEMS Baltic LBC For NEATL36 Configuration 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5AA8C5EA-5BF8-1E6E-BEF6-7F23F765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6" y="643466"/>
            <a:ext cx="406517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66BF-A96A-4EB5-811E-D0F6B26F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AE8D-8269-A8F3-E2BF-6DBB6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5060-E9D2-0818-34BA-D915BF266E64}"/>
              </a:ext>
            </a:extLst>
          </p:cNvPr>
          <p:cNvSpPr txBox="1"/>
          <p:nvPr/>
        </p:nvSpPr>
        <p:spPr>
          <a:xfrm>
            <a:off x="697524" y="1254426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Open </a:t>
            </a:r>
            <a:r>
              <a:rPr lang="es-ES" dirty="0" err="1"/>
              <a:t>boundary</a:t>
            </a:r>
            <a:r>
              <a:rPr lang="es-ES" dirty="0"/>
              <a:t> </a:t>
            </a:r>
            <a:r>
              <a:rPr lang="es-ES" dirty="0" err="1"/>
              <a:t>puts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dirty="0" err="1"/>
              <a:t>discontinuity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B93B1-7471-0DDA-C5F4-30C4D9BA59DD}"/>
              </a:ext>
            </a:extLst>
          </p:cNvPr>
          <p:cNvSpPr txBox="1"/>
          <p:nvPr/>
        </p:nvSpPr>
        <p:spPr>
          <a:xfrm>
            <a:off x="697524" y="2049056"/>
            <a:ext cx="647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GEBCO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both</a:t>
            </a:r>
            <a:r>
              <a:rPr lang="es-ES" dirty="0"/>
              <a:t> NEATL36 and BALMFC </a:t>
            </a:r>
            <a:r>
              <a:rPr lang="es-ES" dirty="0" err="1"/>
              <a:t>configurations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meshes</a:t>
            </a:r>
            <a:r>
              <a:rPr lang="es-ES" dirty="0"/>
              <a:t> </a:t>
            </a:r>
            <a:r>
              <a:rPr lang="es-ES" dirty="0" err="1"/>
              <a:t>though</a:t>
            </a:r>
            <a:r>
              <a:rPr lang="es-E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2FC42-E0B9-E7E3-3453-9ABFA1843892}"/>
              </a:ext>
            </a:extLst>
          </p:cNvPr>
          <p:cNvSpPr txBox="1"/>
          <p:nvPr/>
        </p:nvSpPr>
        <p:spPr>
          <a:xfrm>
            <a:off x="697524" y="3014502"/>
            <a:ext cx="650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case IBI (</a:t>
            </a:r>
            <a:r>
              <a:rPr lang="es-ES" dirty="0" err="1"/>
              <a:t>nested</a:t>
            </a:r>
            <a:r>
              <a:rPr lang="es-ES" dirty="0"/>
              <a:t> in GLO12),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relaxation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open </a:t>
            </a:r>
            <a:r>
              <a:rPr lang="es-ES" dirty="0" err="1"/>
              <a:t>boundaries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clamped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fig</a:t>
            </a:r>
            <a:r>
              <a:rPr lang="es-ES" dirty="0"/>
              <a:t> up-</a:t>
            </a:r>
            <a:r>
              <a:rPr lang="es-ES" dirty="0" err="1"/>
              <a:t>right</a:t>
            </a:r>
            <a:r>
              <a:rPr lang="es-ES" dirty="0"/>
              <a:t>). </a:t>
            </a:r>
          </a:p>
        </p:txBody>
      </p:sp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F89E81A-6C03-DB8E-6D0A-DD50E918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99" y="9582"/>
            <a:ext cx="4672682" cy="4220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016F8-44C4-C014-E9D5-B531E3C4E502}"/>
              </a:ext>
            </a:extLst>
          </p:cNvPr>
          <p:cNvSpPr txBox="1"/>
          <p:nvPr/>
        </p:nvSpPr>
        <p:spPr>
          <a:xfrm>
            <a:off x="697524" y="4109776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NEATL36 – BALMFC </a:t>
            </a:r>
            <a:r>
              <a:rPr lang="es-ES" dirty="0" err="1"/>
              <a:t>smooth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can be </a:t>
            </a:r>
            <a:r>
              <a:rPr lang="es-ES" dirty="0" err="1"/>
              <a:t>relaxed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/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𝑛𝑒𝑠𝑡𝑒𝑑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blipFill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7F45F8-0C0C-1EEC-ADF6-E774C841901F}"/>
              </a:ext>
            </a:extLst>
          </p:cNvPr>
          <p:cNvSpPr txBox="1"/>
          <p:nvPr/>
        </p:nvSpPr>
        <p:spPr>
          <a:xfrm>
            <a:off x="697524" y="5536642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i="1" dirty="0"/>
              <a:t>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boundary</a:t>
            </a:r>
            <a:r>
              <a:rPr lang="es-ES" dirty="0"/>
              <a:t> and </a:t>
            </a:r>
            <a:r>
              <a:rPr lang="el-GR" i="1" dirty="0"/>
              <a:t>α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i="1" dirty="0"/>
              <a:t>d </a:t>
            </a:r>
            <a:r>
              <a:rPr lang="es-ES" dirty="0"/>
              <a:t>(fig. </a:t>
            </a:r>
            <a:r>
              <a:rPr lang="es-ES" dirty="0" err="1"/>
              <a:t>down-right</a:t>
            </a:r>
            <a:r>
              <a:rPr lang="es-ES" dirty="0"/>
              <a:t>)</a:t>
            </a:r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865FA423-D75C-E169-2EC2-5501B90EA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65" y="4355604"/>
            <a:ext cx="1744095" cy="2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0B7C-FD65-D3E5-58F9-99153642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C54E-6FA7-B397-8B99-B4BCE6B8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1" name="Picture 10" descr="A screenshot of a computer generated image">
            <a:extLst>
              <a:ext uri="{FF2B5EF4-FFF2-40B4-BE49-F238E27FC236}">
                <a16:creationId xmlns:a16="http://schemas.microsoft.com/office/drawing/2014/main" id="{1188C5FD-0875-16CA-69B8-D932816E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" y="1386475"/>
            <a:ext cx="11405639" cy="510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ACDCC-8ED3-11E7-93D7-5B95FBE05FF1}"/>
              </a:ext>
            </a:extLst>
          </p:cNvPr>
          <p:cNvSpPr txBox="1"/>
          <p:nvPr/>
        </p:nvSpPr>
        <p:spPr>
          <a:xfrm>
            <a:off x="5144756" y="459050"/>
            <a:ext cx="2394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T-</a:t>
            </a:r>
            <a:r>
              <a:rPr lang="es-ES" dirty="0" err="1"/>
              <a:t>mask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preserved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22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F8D6-AA6F-68E1-B4FC-CCEF64CC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D375-2848-B1B9-5789-64C5CD96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6" name="Picture 15" descr="A graph of a line graph&#10;&#10;Description automatically generated">
            <a:extLst>
              <a:ext uri="{FF2B5EF4-FFF2-40B4-BE49-F238E27FC236}">
                <a16:creationId xmlns:a16="http://schemas.microsoft.com/office/drawing/2014/main" id="{9A065630-BEC3-87D2-4726-5BAA74F9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1202279"/>
            <a:ext cx="5565659" cy="2871222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">
            <a:extLst>
              <a:ext uri="{FF2B5EF4-FFF2-40B4-BE49-F238E27FC236}">
                <a16:creationId xmlns:a16="http://schemas.microsoft.com/office/drawing/2014/main" id="{7C5C6E15-70EE-7376-6769-198D0575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2279"/>
            <a:ext cx="5565659" cy="2871222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62DDED5-C588-96E1-6D8F-7E7CE07A5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3994484"/>
            <a:ext cx="5565659" cy="287122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110D92B6-23A2-3D31-D5BC-971D4E78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86778"/>
            <a:ext cx="5565659" cy="28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4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D7C31-521D-779B-33EC-7EDCF16E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233F-E11F-28CC-1396-24228632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950D6A-27AB-2CC1-A45E-AC28D4896C0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BEC8A8-18B5-16A2-E50D-B5F282E2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93D0-2A6F-7EC5-F98F-F808112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8C4F-1966-A21B-987E-76682FDD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389B46-7A69-5277-FA0C-BFA388EACEE1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C585284-5158-4EF1-8701-5BBBBBC0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675E-37D2-556E-2F1B-A26A33E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4300-04D9-9935-B712-13022E51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D8296E-39A5-4999-FF09-98D24DAC3EAF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7485F6F-8E3F-1759-243A-98F66E54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24CF-6EE3-C9D2-F3D1-AB66F174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7D09-08DC-D188-CD42-FD3C0A9C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521F89-AA69-44A7-606F-6A39BFEABEB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CBAC298-029F-C5D0-270A-F013CF95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077A-1137-E64C-A3BD-15D5E04A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36F4B-0815-D0CB-586C-371437C3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C36BE7-4FEB-A051-B76B-D41F27863DB4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D79C680-8D9B-0112-1C9C-3A36B9DA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260000"/>
            <a:ext cx="9602744" cy="48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0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77043-B747-9359-C6B6-20564906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2332-2296-EF57-BD27-C0985B99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A11793-4271-C747-715A-2E22D2998D05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DCDAFE7-DED2-13CF-D154-9E7CCCF1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0" y="1260000"/>
            <a:ext cx="9602744" cy="4811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70589-3360-E80A-0FDD-61D303E722BE}"/>
              </a:ext>
            </a:extLst>
          </p:cNvPr>
          <p:cNvSpPr txBox="1"/>
          <p:nvPr/>
        </p:nvSpPr>
        <p:spPr>
          <a:xfrm rot="16200000">
            <a:off x="-1140644" y="3480972"/>
            <a:ext cx="35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WHY SO MUCH DIFFERENCE??</a:t>
            </a:r>
          </a:p>
        </p:txBody>
      </p:sp>
    </p:spTree>
    <p:extLst>
      <p:ext uri="{BB962C8B-B14F-4D97-AF65-F5344CB8AC3E}">
        <p14:creationId xmlns:p14="http://schemas.microsoft.com/office/powerpoint/2010/main" val="140474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905F-EF0E-5412-5F58-CCB34483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DD8E-F5A8-8F84-6061-90519824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9E842B-4707-1C36-D5E8-5CDB4B5768D6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354752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/>
              <a:t>Box </a:t>
            </a:r>
            <a:r>
              <a:rPr lang="es-ES" sz="11200" dirty="0" err="1"/>
              <a:t>Averaged</a:t>
            </a:r>
            <a:r>
              <a:rPr lang="es-ES" sz="11200" dirty="0"/>
              <a:t> </a:t>
            </a:r>
            <a:r>
              <a:rPr lang="es-ES" sz="11200" dirty="0" err="1"/>
              <a:t>Profiles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EEBFAFE-0906-6A0E-F983-34A1E5AC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1" y="1414021"/>
            <a:ext cx="5052476" cy="5443979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0525D8A-EC89-1ACA-322A-DE524E61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40" y="1414020"/>
            <a:ext cx="5055704" cy="54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A6CA-9823-502A-14E2-B1B5C60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84019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Summary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map of the united kingdom&#10;&#10;Description automatically generated">
            <a:extLst>
              <a:ext uri="{FF2B5EF4-FFF2-40B4-BE49-F238E27FC236}">
                <a16:creationId xmlns:a16="http://schemas.microsoft.com/office/drawing/2014/main" id="{6CEE65D1-2E1A-60C5-01F6-66DC635A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57" y="630620"/>
            <a:ext cx="4038167" cy="6022427"/>
          </a:xfrm>
          <a:prstGeom prst="rect">
            <a:avLst/>
          </a:prstGeom>
          <a:scene3d>
            <a:camera prst="isometricOffAxis2Top">
              <a:rot lat="19200000" lon="2400000" rev="19800000"/>
            </a:camera>
            <a:lightRig rig="threePt" dir="t"/>
          </a:scene3d>
          <a:sp3d z="50800" prstMaterial="matte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5FC90-1632-1A31-4BE1-8ABAFB959A5F}"/>
              </a:ext>
            </a:extLst>
          </p:cNvPr>
          <p:cNvSpPr txBox="1"/>
          <p:nvPr/>
        </p:nvSpPr>
        <p:spPr>
          <a:xfrm>
            <a:off x="595817" y="5871662"/>
            <a:ext cx="129053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3BB4D1C-573A-EB73-D6C6-3FBB29694FE2}"/>
              </a:ext>
            </a:extLst>
          </p:cNvPr>
          <p:cNvSpPr/>
          <p:nvPr/>
        </p:nvSpPr>
        <p:spPr>
          <a:xfrm rot="10800000">
            <a:off x="1119387" y="5616888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3A7E8-5A13-64C0-3C41-EAD731E18EA1}"/>
              </a:ext>
            </a:extLst>
          </p:cNvPr>
          <p:cNvSpPr txBox="1"/>
          <p:nvPr/>
        </p:nvSpPr>
        <p:spPr>
          <a:xfrm rot="18595668">
            <a:off x="775416" y="2608144"/>
            <a:ext cx="1259470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8198FC-60BE-53AF-5986-58521F3A07CD}"/>
              </a:ext>
            </a:extLst>
          </p:cNvPr>
          <p:cNvSpPr/>
          <p:nvPr/>
        </p:nvSpPr>
        <p:spPr>
          <a:xfrm rot="18654743">
            <a:off x="1512111" y="2785286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2664-037E-BC35-6483-8DC15E746DB6}"/>
              </a:ext>
            </a:extLst>
          </p:cNvPr>
          <p:cNvSpPr txBox="1"/>
          <p:nvPr/>
        </p:nvSpPr>
        <p:spPr>
          <a:xfrm rot="1128875">
            <a:off x="3909937" y="1157647"/>
            <a:ext cx="131309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22C029C-2FD3-6AF7-10EA-B4AE375C1F13}"/>
              </a:ext>
            </a:extLst>
          </p:cNvPr>
          <p:cNvSpPr/>
          <p:nvPr/>
        </p:nvSpPr>
        <p:spPr>
          <a:xfrm rot="1248072">
            <a:off x="4395606" y="1435214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2A08C-21E7-E7D8-59CE-A0A5B4AC9B6E}"/>
              </a:ext>
            </a:extLst>
          </p:cNvPr>
          <p:cNvSpPr txBox="1"/>
          <p:nvPr/>
        </p:nvSpPr>
        <p:spPr>
          <a:xfrm rot="18008584">
            <a:off x="4006868" y="4277779"/>
            <a:ext cx="122701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BD8FCB8-4874-C660-5E69-6056A5FDC9CC}"/>
              </a:ext>
            </a:extLst>
          </p:cNvPr>
          <p:cNvSpPr/>
          <p:nvPr/>
        </p:nvSpPr>
        <p:spPr>
          <a:xfrm rot="7230863">
            <a:off x="4293797" y="4143577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95023-7241-CEA2-4E73-73BB8EDE832F}"/>
              </a:ext>
            </a:extLst>
          </p:cNvPr>
          <p:cNvSpPr txBox="1"/>
          <p:nvPr/>
        </p:nvSpPr>
        <p:spPr>
          <a:xfrm rot="18008584">
            <a:off x="4857690" y="2642413"/>
            <a:ext cx="1275749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6C8C261-ED80-EBE0-48EE-18CAD01EEAE3}"/>
              </a:ext>
            </a:extLst>
          </p:cNvPr>
          <p:cNvSpPr/>
          <p:nvPr/>
        </p:nvSpPr>
        <p:spPr>
          <a:xfrm rot="7230863">
            <a:off x="5164649" y="2508212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D8E421-8D00-6759-ED7A-51F920E1905A}"/>
              </a:ext>
            </a:extLst>
          </p:cNvPr>
          <p:cNvSpPr/>
          <p:nvPr/>
        </p:nvSpPr>
        <p:spPr>
          <a:xfrm>
            <a:off x="5901451" y="2591480"/>
            <a:ext cx="445477" cy="15277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00E74-41FB-B5FC-7770-8C8F4226ABC7}"/>
              </a:ext>
            </a:extLst>
          </p:cNvPr>
          <p:cNvSpPr txBox="1"/>
          <p:nvPr/>
        </p:nvSpPr>
        <p:spPr>
          <a:xfrm rot="18008584">
            <a:off x="5816627" y="2509267"/>
            <a:ext cx="171675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BAL-CMEMS+FES2014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49341-B3FF-B5DE-9C84-4C9CC21E7F48}"/>
              </a:ext>
            </a:extLst>
          </p:cNvPr>
          <p:cNvSpPr txBox="1"/>
          <p:nvPr/>
        </p:nvSpPr>
        <p:spPr>
          <a:xfrm>
            <a:off x="8025319" y="729574"/>
            <a:ext cx="219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C000"/>
                </a:solidFill>
              </a:rPr>
              <a:t>Arkona</a:t>
            </a:r>
            <a:r>
              <a:rPr lang="es-ES" dirty="0">
                <a:solidFill>
                  <a:srgbClr val="FFC000"/>
                </a:solidFill>
              </a:rPr>
              <a:t> </a:t>
            </a:r>
            <a:r>
              <a:rPr lang="es-ES" dirty="0" err="1">
                <a:solidFill>
                  <a:srgbClr val="FFC000"/>
                </a:solidFill>
              </a:rPr>
              <a:t>Basin</a:t>
            </a:r>
            <a:endParaRPr lang="es-E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8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60E8-656A-044E-22B2-D7C9C099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12B0-1F93-F218-B06B-444C0DC87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16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6DB2B-4650-27FD-C866-81ACDD87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4177-6440-77C1-226A-C328BF87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604D9-4087-A65E-2236-BE8066F8970E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30B27C36-9A2C-9AA8-3734-408D0DD9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7" name="Picture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7C102F5E-9A1C-8E4F-2CC8-C98C2038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1105775"/>
            <a:ext cx="8385299" cy="2736349"/>
          </a:xfrm>
          <a:prstGeom prst="rect">
            <a:avLst/>
          </a:prstGeom>
        </p:spPr>
      </p:pic>
      <p:pic>
        <p:nvPicPr>
          <p:cNvPr id="9" name="Picture 8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216FC380-65C6-A815-26B4-85E50BF2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75" y="3842124"/>
            <a:ext cx="8288754" cy="30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5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A8A45-9D87-0461-D24C-A3010BCF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0926-CB30-1659-E344-B79D878C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016311-1465-1098-98AB-D9682EF27DC6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1EB3C320-F0C0-E67B-35B0-485EDAED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6" name="Picture 5" descr="A graph showing a graph&#10;&#10;Description automatically generated">
            <a:extLst>
              <a:ext uri="{FF2B5EF4-FFF2-40B4-BE49-F238E27FC236}">
                <a16:creationId xmlns:a16="http://schemas.microsoft.com/office/drawing/2014/main" id="{4FD4C9CE-1A89-F777-4FCA-34BE26DB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958898"/>
            <a:ext cx="8771622" cy="2774422"/>
          </a:xfrm>
          <a:prstGeom prst="rect">
            <a:avLst/>
          </a:prstGeom>
        </p:spPr>
      </p:pic>
      <p:pic>
        <p:nvPicPr>
          <p:cNvPr id="10" name="Picture 9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30FB47D0-4EE4-5836-A409-5DE3AC103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3733320"/>
            <a:ext cx="8771622" cy="31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F203-8349-F584-8DDA-A2535B2F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4C0E-47E9-9897-0BDE-2F5AED21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39EB69E-3AC8-B5AC-A04F-70AA9E59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76"/>
            <a:ext cx="12192000" cy="50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DD208-F436-FF1F-E542-8521E163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CBCF-D1F9-5DA5-D335-B0FCFA9A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8C620C3-E631-4AF9-527B-C650A5BC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270"/>
            <a:ext cx="12192000" cy="50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5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BC57E5-057B-B979-9B6D-B770D641C346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4284CFF-7115-7F74-F054-8C9475F592CD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213E79C-2124-CF44-5497-0511AEA4CB25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3F86652-A6EE-E4D3-2431-81F8FF325582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F6D7B-FD92-08C0-7EB6-F782D3464C53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16F9B-3256-1EA3-77AC-6F1CE7B217E0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A757-9820-6D32-8453-FCC970AAF4EB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A4FF34-543E-8B3A-1631-9E9C64477CB2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115EC-1D64-CDBE-59F9-DB699A64C103}"/>
              </a:ext>
            </a:extLst>
          </p:cNvPr>
          <p:cNvSpPr txBox="1"/>
          <p:nvPr/>
        </p:nvSpPr>
        <p:spPr>
          <a:xfrm>
            <a:off x="2972600" y="18814"/>
            <a:ext cx="73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E5270-1CFB-613E-201E-1D280A28034C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D8E5AB-4701-9C98-DFB3-F04BBBA583B7}"/>
              </a:ext>
            </a:extLst>
          </p:cNvPr>
          <p:cNvSpPr txBox="1"/>
          <p:nvPr/>
        </p:nvSpPr>
        <p:spPr>
          <a:xfrm>
            <a:off x="5560193" y="237408"/>
            <a:ext cx="49302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Vectors</a:t>
            </a:r>
            <a:r>
              <a:rPr lang="es-ES" sz="2400" dirty="0"/>
              <a:t> in </a:t>
            </a:r>
            <a:r>
              <a:rPr lang="es-ES" sz="2400" dirty="0" err="1"/>
              <a:t>stereographic</a:t>
            </a:r>
            <a:r>
              <a:rPr lang="es-ES" sz="2400" dirty="0"/>
              <a:t> </a:t>
            </a:r>
            <a:r>
              <a:rPr lang="es-ES" sz="2400" dirty="0" err="1"/>
              <a:t>projection</a:t>
            </a:r>
            <a:r>
              <a:rPr lang="es-ES" sz="2400" dirty="0"/>
              <a:t>*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60530B-93B9-0DFE-2F46-8766CA1248C0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CE7C5-E7D9-2DE1-1610-160AA11F4E53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/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/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)⋅</m:t>
                              </m:r>
                              <m:acc>
                                <m:accPr>
                                  <m:chr m:val="̂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blipFill>
                <a:blip r:embed="rId3"/>
                <a:stretch>
                  <a:fillRect r="-145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/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𝑧𝑥𝑛𝑝𝑡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𝑧𝑦𝑛𝑝𝑡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/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𝑧𝑥𝑣𝑣𝑡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𝑧𝑦𝑣𝑣𝑡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09F2B8-60B3-0879-274E-C123FA9FAB21}"/>
              </a:ext>
            </a:extLst>
          </p:cNvPr>
          <p:cNvSpPr txBox="1"/>
          <p:nvPr/>
        </p:nvSpPr>
        <p:spPr>
          <a:xfrm>
            <a:off x="8584793" y="1040786"/>
            <a:ext cx="3051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pointing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North Pole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CC19F-0D97-4946-1EC9-451E3FECFEE7}"/>
              </a:ext>
            </a:extLst>
          </p:cNvPr>
          <p:cNvSpPr txBox="1"/>
          <p:nvPr/>
        </p:nvSpPr>
        <p:spPr>
          <a:xfrm>
            <a:off x="8584792" y="1463040"/>
            <a:ext cx="36072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connecting</a:t>
            </a:r>
            <a:r>
              <a:rPr lang="es-ES" dirty="0"/>
              <a:t> V </a:t>
            </a:r>
            <a:r>
              <a:rPr lang="es-ES" dirty="0" err="1"/>
              <a:t>points</a:t>
            </a:r>
            <a:r>
              <a:rPr lang="es-ES" dirty="0"/>
              <a:t> in T </a:t>
            </a:r>
            <a:r>
              <a:rPr lang="es-ES" dirty="0" err="1"/>
              <a:t>cell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38D66D-29BA-29EF-97BE-A9189835C598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33B69-7412-83FA-FA83-54B5CA7AB891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8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9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/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blipFill>
                <a:blip r:embed="rId10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/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blipFill>
                <a:blip r:embed="rId11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8095F24-6318-E921-1DC6-34ADC90571FE}"/>
              </a:ext>
            </a:extLst>
          </p:cNvPr>
          <p:cNvSpPr txBox="1"/>
          <p:nvPr/>
        </p:nvSpPr>
        <p:spPr>
          <a:xfrm>
            <a:off x="194831" y="6363896"/>
            <a:ext cx="3974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* </a:t>
            </a:r>
            <a:r>
              <a:rPr lang="es-ES" sz="1100" dirty="0" err="1"/>
              <a:t>Stereographic</a:t>
            </a:r>
            <a:r>
              <a:rPr lang="es-ES" sz="1100" dirty="0"/>
              <a:t> </a:t>
            </a:r>
            <a:r>
              <a:rPr lang="es-ES" sz="1100" dirty="0" err="1"/>
              <a:t>projection</a:t>
            </a:r>
            <a:r>
              <a:rPr lang="es-ES" sz="1100" dirty="0"/>
              <a:t> </a:t>
            </a:r>
            <a:r>
              <a:rPr lang="es-ES" sz="1100" dirty="0" err="1"/>
              <a:t>is</a:t>
            </a:r>
            <a:r>
              <a:rPr lang="es-ES" sz="1100" dirty="0"/>
              <a:t> </a:t>
            </a:r>
            <a:r>
              <a:rPr lang="es-ES" sz="1100" dirty="0" err="1"/>
              <a:t>conformal</a:t>
            </a:r>
            <a:r>
              <a:rPr lang="es-ES" sz="1100" dirty="0"/>
              <a:t> (angles are </a:t>
            </a:r>
            <a:r>
              <a:rPr lang="es-ES" sz="1100" dirty="0" err="1"/>
              <a:t>preserved</a:t>
            </a:r>
            <a:r>
              <a:rPr lang="es-E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03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C2030-2EFB-839C-76A4-71E805A0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0290D41-0C1C-DA18-0A6E-9FED85C7DD89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1197502-84B8-47D6-5C76-9C828B9F51B3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747997-5472-5438-6EFB-C61B0F952C4F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291BBC6-C7F0-4C99-E961-40F9AA1E8E8D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C34B-C60F-D3AE-8722-BA016A9FAC8D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BEE3-F692-84D2-8D7A-35385E5E6ED8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F50F0-5D6D-7F28-1D7E-9534E9579C58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1306E-8ED9-50A3-1672-DBE5959DE249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C5CCB5-B3E2-82AB-2F2D-8A3BE95CBD1F}"/>
              </a:ext>
            </a:extLst>
          </p:cNvPr>
          <p:cNvSpPr txBox="1"/>
          <p:nvPr/>
        </p:nvSpPr>
        <p:spPr>
          <a:xfrm>
            <a:off x="2972600" y="18814"/>
            <a:ext cx="81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790F37-DD40-3278-7FE5-83F6668AAAAD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26FDF766-B64B-407E-56CC-31CF23846E3C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58E1A-5EAF-89C0-6EDD-D1C70D73F204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3D0163-C74B-030E-9507-E197EA510DA7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CFCAB0-3B5A-2F4D-A9C4-D4ADE09D66E2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DFE0D6-DCF1-8EB9-A1DF-CA3FDA6B23D7}"/>
              </a:ext>
            </a:extLst>
          </p:cNvPr>
          <p:cNvSpPr txBox="1"/>
          <p:nvPr/>
        </p:nvSpPr>
        <p:spPr>
          <a:xfrm>
            <a:off x="5560193" y="237408"/>
            <a:ext cx="45014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Projection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Velocity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geographical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NEMO (</a:t>
            </a:r>
            <a:r>
              <a:rPr lang="es-ES" sz="2400" i="1" dirty="0" err="1"/>
              <a:t>i,j</a:t>
            </a:r>
            <a:r>
              <a:rPr lang="es-E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/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5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6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/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blipFill>
                <a:blip r:embed="rId7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/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blipFill>
                <a:blip r:embed="rId8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8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41F8-15F9-7E46-C0F9-00A0A7C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210B-4BCE-30CA-DDED-FC6A079E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56A1C-03C9-14C9-1306-EB7A40E8C68F}"/>
              </a:ext>
            </a:extLst>
          </p:cNvPr>
          <p:cNvSpPr txBox="1"/>
          <p:nvPr/>
        </p:nvSpPr>
        <p:spPr>
          <a:xfrm>
            <a:off x="816429" y="1502229"/>
            <a:ext cx="527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Put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some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climatologies</a:t>
            </a:r>
            <a:r>
              <a:rPr lang="es-ES" dirty="0">
                <a:solidFill>
                  <a:srgbClr val="FF0000"/>
                </a:solidFill>
              </a:rPr>
              <a:t> (</a:t>
            </a:r>
            <a:r>
              <a:rPr lang="es-ES" dirty="0" err="1">
                <a:solidFill>
                  <a:srgbClr val="FF0000"/>
                </a:solidFill>
              </a:rPr>
              <a:t>seasonal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temperature</a:t>
            </a:r>
            <a:r>
              <a:rPr lang="es-ES" dirty="0">
                <a:solidFill>
                  <a:srgbClr val="FF0000"/>
                </a:solidFill>
              </a:rPr>
              <a:t>, </a:t>
            </a:r>
            <a:r>
              <a:rPr lang="es-ES" dirty="0" err="1">
                <a:solidFill>
                  <a:srgbClr val="FF0000"/>
                </a:solidFill>
              </a:rPr>
              <a:t>currents</a:t>
            </a:r>
            <a:r>
              <a:rPr lang="es-ES" dirty="0">
                <a:solidFill>
                  <a:srgbClr val="FF0000"/>
                </a:solidFill>
              </a:rPr>
              <a:t>...)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T-S </a:t>
            </a:r>
            <a:r>
              <a:rPr lang="es-ES" dirty="0" err="1">
                <a:solidFill>
                  <a:srgbClr val="FF0000"/>
                </a:solidFill>
              </a:rPr>
              <a:t>plots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D6786-4E34-D1A8-D136-C95212B4BE10}"/>
              </a:ext>
            </a:extLst>
          </p:cNvPr>
          <p:cNvSpPr txBox="1"/>
          <p:nvPr/>
        </p:nvSpPr>
        <p:spPr>
          <a:xfrm>
            <a:off x="816429" y="3429000"/>
            <a:ext cx="683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B050"/>
                </a:solidFill>
              </a:rPr>
              <a:t>Is</a:t>
            </a:r>
            <a:r>
              <a:rPr lang="es-ES" dirty="0">
                <a:solidFill>
                  <a:srgbClr val="00B050"/>
                </a:solidFill>
              </a:rPr>
              <a:t> BALMFC a Good candidate </a:t>
            </a:r>
            <a:r>
              <a:rPr lang="es-ES" dirty="0" err="1">
                <a:solidFill>
                  <a:srgbClr val="00B050"/>
                </a:solidFill>
              </a:rPr>
              <a:t>to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replace</a:t>
            </a:r>
            <a:r>
              <a:rPr lang="es-ES" dirty="0">
                <a:solidFill>
                  <a:srgbClr val="00B050"/>
                </a:solidFill>
              </a:rPr>
              <a:t> GLO at east2 </a:t>
            </a:r>
            <a:r>
              <a:rPr lang="es-ES" dirty="0" err="1">
                <a:solidFill>
                  <a:srgbClr val="00B050"/>
                </a:solidFill>
              </a:rPr>
              <a:t>boundary</a:t>
            </a:r>
            <a:r>
              <a:rPr lang="es-ES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29109-C894-CE6D-E9FF-3CDB2BBD1EF2}"/>
              </a:ext>
            </a:extLst>
          </p:cNvPr>
          <p:cNvSpPr txBox="1"/>
          <p:nvPr/>
        </p:nvSpPr>
        <p:spPr>
          <a:xfrm>
            <a:off x="816429" y="2889115"/>
            <a:ext cx="437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C000"/>
                </a:solidFill>
              </a:rPr>
              <a:t>Some</a:t>
            </a:r>
            <a:r>
              <a:rPr lang="es-ES" dirty="0">
                <a:solidFill>
                  <a:srgbClr val="FFC000"/>
                </a:solidFill>
              </a:rPr>
              <a:t> </a:t>
            </a:r>
            <a:r>
              <a:rPr lang="es-ES" dirty="0" err="1">
                <a:solidFill>
                  <a:srgbClr val="FFC000"/>
                </a:solidFill>
              </a:rPr>
              <a:t>literature</a:t>
            </a:r>
            <a:endParaRPr lang="es-E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9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BF9C6-9048-AC18-4AA0-FF4AF3BE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C97B-D0DE-1480-0D52-FE7850A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8CFF939-2A95-A872-853D-10F1F137C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188000"/>
            <a:ext cx="7865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69E08-186D-7336-A9E0-64E45793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392-86C4-0B74-5ECC-28B923D3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36C70-19DA-317E-1E21-FCFBFCF6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0000" y="1176153"/>
            <a:ext cx="785284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7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D2C4-21BE-2447-0968-E51E7235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8C1F-2A70-9892-ABA3-4582F4252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20382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320DD5A-CAD8-A6ED-2842-81BE210B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1080000"/>
            <a:ext cx="4898856" cy="5760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F9A0B89-0D56-4CAA-AEA2-66E56D26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1080000"/>
            <a:ext cx="4898856" cy="57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2093C-33D8-95CE-383D-EEADADFBFB89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 err="1"/>
              <a:t>Lat</a:t>
            </a:r>
            <a:r>
              <a:rPr lang="es-ES" sz="7200" dirty="0"/>
              <a:t>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80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DC3AB-400F-5DD0-4910-CB551FDA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8F8D-5B63-3BF8-F136-C4F522C0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00927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232964-26D0-27B1-74A3-969FEF69D05B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Lon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2118B-6E34-7873-36B5-BFC115B74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000" y="1080000"/>
            <a:ext cx="4898858" cy="57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EEE52-984B-31B4-E9FD-3A986BE3B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000" y="1080000"/>
            <a:ext cx="489885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0DFC-A30B-F3E2-2411-9EA61DB7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878B-173A-CE54-82B8-BC4AB419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4717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DF0027E-63D1-2FEA-555C-0F146E03FF08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000281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Circulation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collage of images of a map&#10;&#10;Description automatically generated">
            <a:extLst>
              <a:ext uri="{FF2B5EF4-FFF2-40B4-BE49-F238E27FC236}">
                <a16:creationId xmlns:a16="http://schemas.microsoft.com/office/drawing/2014/main" id="{7A78A36C-0873-6B6C-B597-733A5216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4" y="1161282"/>
            <a:ext cx="11722631" cy="54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7A5E-1D94-DC40-700F-CB1429DB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F554-8DAE-85C0-176E-FD2E20EB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Creation</a:t>
            </a:r>
            <a:r>
              <a:rPr lang="es-ES" sz="11200" dirty="0"/>
              <a:t> </a:t>
            </a:r>
            <a:r>
              <a:rPr lang="es-ES" sz="11200" dirty="0" err="1"/>
              <a:t>of</a:t>
            </a:r>
            <a:r>
              <a:rPr lang="es-ES" sz="11200" dirty="0"/>
              <a:t> LBC Files</a:t>
            </a:r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6672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362</Words>
  <Application>Microsoft Office PowerPoint</Application>
  <PresentationFormat>Widescreen</PresentationFormat>
  <Paragraphs>227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Ivano Barletta</dc:creator>
  <cp:lastModifiedBy>Ivano Barletta</cp:lastModifiedBy>
  <cp:revision>69</cp:revision>
  <dcterms:created xsi:type="dcterms:W3CDTF">2024-02-14T10:16:57Z</dcterms:created>
  <dcterms:modified xsi:type="dcterms:W3CDTF">2024-02-22T17:42:03Z</dcterms:modified>
</cp:coreProperties>
</file>